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3" r:id="rId2"/>
    <p:sldId id="304" r:id="rId3"/>
    <p:sldId id="338" r:id="rId4"/>
    <p:sldId id="445" r:id="rId5"/>
    <p:sldId id="436" r:id="rId6"/>
    <p:sldId id="437" r:id="rId7"/>
    <p:sldId id="438" r:id="rId8"/>
    <p:sldId id="441" r:id="rId9"/>
    <p:sldId id="440" r:id="rId10"/>
    <p:sldId id="443" r:id="rId11"/>
    <p:sldId id="442" r:id="rId12"/>
    <p:sldId id="444" r:id="rId13"/>
    <p:sldId id="446" r:id="rId14"/>
    <p:sldId id="447" r:id="rId15"/>
    <p:sldId id="449" r:id="rId16"/>
    <p:sldId id="450" r:id="rId17"/>
    <p:sldId id="451" r:id="rId18"/>
    <p:sldId id="452" r:id="rId19"/>
    <p:sldId id="453" r:id="rId20"/>
    <p:sldId id="454" r:id="rId21"/>
    <p:sldId id="44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5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4819"/>
    <a:srgbClr val="5B0505"/>
    <a:srgbClr val="050875"/>
    <a:srgbClr val="7C3B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 snapToGrid="0" snapToObjects="1">
      <p:cViewPr varScale="1">
        <p:scale>
          <a:sx n="66" d="100"/>
          <a:sy n="66" d="100"/>
        </p:scale>
        <p:origin x="-1398" y="-96"/>
      </p:cViewPr>
      <p:guideLst>
        <p:guide orient="horz" pos="725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viewProps" Target="viewProps.xml" /><Relationship Id="rId3" Type="http://schemas.openxmlformats.org/officeDocument/2006/relationships/slide" Target="slides/slide2.xml" /><Relationship Id="rId21" Type="http://schemas.openxmlformats.org/officeDocument/2006/relationships/slide" Target="slides/slide20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presProps" Target="presProps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handoutMaster" Target="handoutMasters/handoutMaster1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notesMaster" Target="notesMasters/notesMaster1.xml" /><Relationship Id="rId28" Type="http://schemas.openxmlformats.org/officeDocument/2006/relationships/tableStyles" Target="tableStyles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theme" Target="theme/theme1.xml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D6E16-51C0-4345-9068-9A45A114C3D9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C9D963-D9F2-4349-A898-395F515990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507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A4CFF-7EFB-413D-979F-A35F027C1BED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E10C6-2278-46DF-8982-0D5CB744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5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E10C6-2278-46DF-8982-0D5CB7448A8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9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5805-4A80-4240-9674-611D0350C9F5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21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EDDDD-F959-4D1A-9512-A7872E4461BE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B695C-B97A-44F8-BE78-29BECED17B65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90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9DE9E-7AC5-4F3C-919A-3CD9D1803631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9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F48DB-0A0E-4B15-B961-008B484F8715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1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95D3-3B5F-4F55-819C-98DF50A31C5D}" type="datetime1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1200"/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29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425A-704D-4D2C-AD9B-16096500C615}" type="datetime1">
              <a:rPr lang="en-US" smtClean="0"/>
              <a:t>4/27/2022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1683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7B5F-ED59-4B5A-B86E-3AD00F64C54A}" type="datetime1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53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2A16-A71D-4A98-A719-C537DB4039CF}" type="datetime1">
              <a:rPr lang="en-US" smtClean="0"/>
              <a:t>4/27/2022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347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7E944-AD44-4BB7-8E45-F55E48751476}" type="datetime1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4015-1A16-43FA-B156-0F74C7B2BAE0}" type="datetime1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50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image" Target="../media/image1.jpg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64ED8-5C82-4F7D-946D-E413EB161506}" type="datetime1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07172-BAF6-F344-A163-E77E2B7834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593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4.xml" 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4.xml" 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 /><Relationship Id="rId1" Type="http://schemas.openxmlformats.org/officeDocument/2006/relationships/slideLayout" Target="../slideLayouts/slideLayout4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3576" y="2949090"/>
            <a:ext cx="3787352" cy="17001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5B0505"/>
                </a:solidFill>
                <a:latin typeface="+mj-lt"/>
                <a:cs typeface="Arial"/>
              </a:rPr>
              <a:t>Network Security</a:t>
            </a:r>
            <a:endParaRPr lang="en-US" sz="36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8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This hash code is then encrypted using the sender’s private key to form the signature.</a:t>
            </a:r>
          </a:p>
          <a:p>
            <a:r>
              <a:rPr lang="en-US" dirty="0">
                <a:latin typeface="+mj-lt"/>
                <a:cs typeface="Arial"/>
              </a:rPr>
              <a:t>Both the message and the signature are then transmitted. </a:t>
            </a:r>
          </a:p>
          <a:p>
            <a:r>
              <a:rPr lang="en-US" dirty="0">
                <a:latin typeface="+mj-lt"/>
                <a:cs typeface="Arial"/>
              </a:rPr>
              <a:t>The recipient takes the message and produces a hash code.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26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recipient also decrypts the signature using the sender’s public key. </a:t>
            </a:r>
          </a:p>
          <a:p>
            <a:r>
              <a:rPr lang="en-US" dirty="0">
                <a:latin typeface="+mj-lt"/>
                <a:cs typeface="Arial"/>
              </a:rPr>
              <a:t>If the calculated hash code matches the decrypted signature, the signature is accepted as valid.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00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Because only the sender knows the private key, only the sender could have produced a valid signature.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244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13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6" y="2181225"/>
            <a:ext cx="7445828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7908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latin typeface="+mj-lt"/>
                <a:cs typeface="Arial"/>
              </a:rPr>
              <a:t>The DSA Approach:</a:t>
            </a:r>
          </a:p>
          <a:p>
            <a:r>
              <a:rPr lang="en-US">
                <a:latin typeface="+mj-lt"/>
                <a:cs typeface="Arial"/>
              </a:rPr>
              <a:t>also </a:t>
            </a:r>
            <a:r>
              <a:rPr lang="en-US" dirty="0">
                <a:latin typeface="+mj-lt"/>
                <a:cs typeface="Arial"/>
              </a:rPr>
              <a:t>makes use of a hash function. </a:t>
            </a:r>
          </a:p>
          <a:p>
            <a:r>
              <a:rPr lang="en-US" dirty="0">
                <a:latin typeface="+mj-lt"/>
                <a:cs typeface="Arial"/>
              </a:rPr>
              <a:t>The hash code is provided as input to a signature function along with a random number k generated for this particular signature. 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2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signature function also depends on the sender’s private key (</a:t>
            </a:r>
            <a:r>
              <a:rPr lang="en-US" dirty="0" err="1">
                <a:latin typeface="+mj-lt"/>
                <a:cs typeface="Arial"/>
              </a:rPr>
              <a:t>PRa</a:t>
            </a:r>
            <a:r>
              <a:rPr lang="en-US" dirty="0">
                <a:latin typeface="+mj-lt"/>
                <a:cs typeface="Arial"/>
              </a:rPr>
              <a:t>) and a set of parameters known to a group of communicating principals.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6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>
                <a:latin typeface="+mj-lt"/>
                <a:cs typeface="Arial"/>
              </a:rPr>
              <a:t>We can consider this set to constitute a global public key (PUG). </a:t>
            </a:r>
          </a:p>
          <a:p>
            <a:r>
              <a:rPr lang="en-US">
                <a:latin typeface="+mj-lt"/>
                <a:cs typeface="Arial"/>
              </a:rPr>
              <a:t>The result is a signature consisting of two components, labeled s and r.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8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At the receiving end, the hash code of the incoming message is generated. </a:t>
            </a:r>
          </a:p>
          <a:p>
            <a:r>
              <a:rPr lang="en-US" dirty="0">
                <a:latin typeface="+mj-lt"/>
                <a:cs typeface="Arial"/>
              </a:rPr>
              <a:t>This plus the signature is input to a verification function.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7391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verification function also depends on the global public key as well as the sender’s public key (</a:t>
            </a:r>
            <a:r>
              <a:rPr lang="en-US" dirty="0" err="1">
                <a:latin typeface="+mj-lt"/>
                <a:cs typeface="Arial"/>
              </a:rPr>
              <a:t>PUa</a:t>
            </a:r>
            <a:r>
              <a:rPr lang="en-US" dirty="0">
                <a:latin typeface="+mj-lt"/>
                <a:cs typeface="Arial"/>
              </a:rPr>
              <a:t>), which is paired with the sender’s private key.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60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output of the verification function is a value that is equal to the signature component r if the signature is valid.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36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2498" y="1155523"/>
            <a:ext cx="3787352" cy="49802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Objectives of the Topic </a:t>
            </a:r>
          </a:p>
          <a:p>
            <a:r>
              <a:rPr lang="en-US" dirty="0">
                <a:latin typeface="+mj-lt"/>
                <a:cs typeface="Arial"/>
              </a:rPr>
              <a:t>After completing this topic, a student will be able to</a:t>
            </a:r>
            <a:endParaRPr lang="en-US" sz="2400" dirty="0">
              <a:latin typeface="+mj-lt"/>
              <a:cs typeface="Arial"/>
            </a:endParaRPr>
          </a:p>
          <a:p>
            <a:pPr lvl="1"/>
            <a:r>
              <a:rPr lang="en-US" sz="2800" dirty="0">
                <a:cs typeface="Arial" pitchFamily="34" charset="0"/>
              </a:rPr>
              <a:t>explain Digital Signature Standard (DSS).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707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signature function is such that only the sender, with knowledge of the private key, could have produced the valid signature.</a:t>
            </a:r>
            <a:endParaRPr lang="en-US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226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21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9" y="2293257"/>
            <a:ext cx="7474858" cy="270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94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Figures and material in this topic have been adapted from</a:t>
            </a:r>
          </a:p>
          <a:p>
            <a:r>
              <a:rPr lang="en-US" i="1" dirty="0">
                <a:latin typeface="+mj-lt"/>
                <a:cs typeface="Arial"/>
              </a:rPr>
              <a:t>W. Stalling’s  “Network Security Essentials ”</a:t>
            </a:r>
            <a:r>
              <a:rPr lang="en-US" dirty="0">
                <a:latin typeface="+mj-lt"/>
                <a:cs typeface="Arial"/>
              </a:rPr>
              <a:t>, 2014.</a:t>
            </a:r>
          </a:p>
          <a:p>
            <a:r>
              <a:rPr lang="en-US" i="1" dirty="0">
                <a:cs typeface="Arial"/>
              </a:rPr>
              <a:t>W. Stalling’s </a:t>
            </a:r>
            <a:r>
              <a:rPr lang="en-US" i="1" dirty="0">
                <a:latin typeface="+mj-lt"/>
                <a:cs typeface="Arial"/>
              </a:rPr>
              <a:t>“Cryptography and Network Security Principles and Practice”</a:t>
            </a:r>
            <a:r>
              <a:rPr lang="en-US" dirty="0">
                <a:latin typeface="+mj-lt"/>
                <a:cs typeface="Arial"/>
              </a:rPr>
              <a:t>, 2014.</a:t>
            </a:r>
          </a:p>
          <a:p>
            <a:endParaRPr lang="en-US" dirty="0">
              <a:cs typeface="Arial"/>
            </a:endParaRPr>
          </a:p>
          <a:p>
            <a:endParaRPr lang="en-US" sz="2800" dirty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07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most important development from the work on public-key cryptography is the digital signature. </a:t>
            </a:r>
          </a:p>
          <a:p>
            <a:r>
              <a:rPr lang="en-US" dirty="0">
                <a:latin typeface="+mj-lt"/>
                <a:cs typeface="Arial"/>
              </a:rPr>
              <a:t>It provides a set of security capabilities that would be difficult to implement in any other way.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829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National Institute of Standards and Technology (NIST) has published Federal Information Processing Standard FIPS 186, known as the Digital Signature Standard (DSS) or </a:t>
            </a:r>
            <a:r>
              <a:rPr lang="en-US" dirty="0">
                <a:cs typeface="Arial"/>
              </a:rPr>
              <a:t>the Digital Signature Algorithm (DSA)</a:t>
            </a:r>
            <a:r>
              <a:rPr lang="en-US" dirty="0">
                <a:latin typeface="+mj-lt"/>
                <a:cs typeface="Arial"/>
              </a:rPr>
              <a:t>. </a:t>
            </a:r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70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 DSA makes use of the Secure Hash Algorithm (SHA).</a:t>
            </a:r>
          </a:p>
          <a:p>
            <a:r>
              <a:rPr lang="en-US" dirty="0">
                <a:latin typeface="+mj-lt"/>
              </a:rPr>
              <a:t>The DSA was originally proposed in 1991 and revised in 1993 in response to public feedback concerning the security of the scheme.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33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  <a:cs typeface="Arial"/>
              </a:rPr>
              <a:t>There was a further minor revision in 1996. </a:t>
            </a:r>
          </a:p>
          <a:p>
            <a:r>
              <a:rPr lang="en-US" dirty="0">
                <a:latin typeface="+mj-lt"/>
                <a:cs typeface="Arial"/>
              </a:rPr>
              <a:t>In 2000, an expanded version of the standard was issued as FIPS 186-2, subsequently updated to FIPS 186-3 in 2009.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849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5B0505"/>
                </a:solidFill>
                <a:latin typeface="+mj-lt"/>
                <a:cs typeface="Arial"/>
              </a:rPr>
              <a:t>The DSA Approach</a:t>
            </a:r>
          </a:p>
          <a:p>
            <a:r>
              <a:rPr lang="en-US" dirty="0">
                <a:latin typeface="+mj-lt"/>
                <a:cs typeface="Arial"/>
              </a:rPr>
              <a:t>employs an algorithm designed to provide only the digital signature function. </a:t>
            </a:r>
          </a:p>
          <a:p>
            <a:r>
              <a:rPr lang="en-US" dirty="0">
                <a:cs typeface="Arial"/>
              </a:rPr>
              <a:t>it is a public-key technique.</a:t>
            </a:r>
            <a:endParaRPr lang="en-US" dirty="0">
              <a:latin typeface="+mj-lt"/>
              <a:cs typeface="Arial"/>
            </a:endParaRPr>
          </a:p>
          <a:p>
            <a:r>
              <a:rPr lang="en-US" dirty="0">
                <a:latin typeface="+mj-lt"/>
                <a:cs typeface="Arial"/>
              </a:rPr>
              <a:t>Unlike RSA, it cannot be used for encryption or key exchange.</a:t>
            </a:r>
          </a:p>
          <a:p>
            <a:endParaRPr lang="en-US" dirty="0">
              <a:cs typeface="Arial"/>
            </a:endParaRPr>
          </a:p>
          <a:p>
            <a:endParaRPr lang="en-US" sz="2800" dirty="0">
              <a:cs typeface="Arial"/>
            </a:endParaRPr>
          </a:p>
          <a:p>
            <a:endParaRPr lang="en-US" sz="24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30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646774" y="1142271"/>
            <a:ext cx="3787352" cy="5011785"/>
          </a:xfrm>
        </p:spPr>
        <p:txBody>
          <a:bodyPr>
            <a:noAutofit/>
          </a:bodyPr>
          <a:lstStyle/>
          <a:p>
            <a:r>
              <a:rPr lang="en-US" b="1" dirty="0">
                <a:cs typeface="Arial"/>
              </a:rPr>
              <a:t>The RSA Approach for Digital Signatures:</a:t>
            </a:r>
          </a:p>
          <a:p>
            <a:r>
              <a:rPr lang="en-US" dirty="0">
                <a:latin typeface="+mj-lt"/>
                <a:cs typeface="Arial"/>
              </a:rPr>
              <a:t>When RSA is used for digital signatures, the message to be signed is input to a hash function that produces a secure hash code of fixed length.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3198"/>
            <a:ext cx="8229600" cy="899232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/>
                <a:cs typeface="Arial"/>
              </a:rPr>
              <a:t>Digital Signature Standard (DSS)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07172-BAF6-F344-A163-E77E2B7834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802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10183</TotalTime>
  <Words>689</Words>
  <Application>Microsoft Office PowerPoint</Application>
  <PresentationFormat>On-screen Show (4:3)</PresentationFormat>
  <Paragraphs>82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  <vt:lpstr>Digital Signature Standard (DSS)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Seemi</dc:creator>
  <cp:lastModifiedBy>MUNI KUMAR SUNKARA</cp:lastModifiedBy>
  <cp:revision>4472</cp:revision>
  <cp:lastPrinted>2015-04-15T04:00:00Z</cp:lastPrinted>
  <dcterms:created xsi:type="dcterms:W3CDTF">2015-04-10T12:56:27Z</dcterms:created>
  <dcterms:modified xsi:type="dcterms:W3CDTF">2022-04-27T14:42:05Z</dcterms:modified>
</cp:coreProperties>
</file>